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99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87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390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5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154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8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871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65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0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14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96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0B9E6-A147-462F-8EF6-38578E8F437C}" type="datetimeFigureOut">
              <a:rPr lang="en-GB" smtClean="0"/>
              <a:t>12/09/2012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D3BF1-DD34-4985-9E1E-41C479AAFF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2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encrypted-tbn0.google.com/images?q=tbn:ANd9GcRe1BbEgjo8651Tj0mBKaohOku1gUXduTpMmdqp7S8YIzA2A3z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741582"/>
            <a:ext cx="958366" cy="111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encrypted-tbn2.google.com/images?q=tbn:ANd9GcTt6_X88TWN7JZEyfdYnAazWJPxH8Y55kjWVKboPA9abfz0Zx2ZM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852460"/>
            <a:ext cx="1368152" cy="40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oogle.com/images?q=tbn:ANd9GcQMNKhpKKyihC9w9b0R5zL1marh34BN5lI7Ho0FB1e91QWL6t7pd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949280"/>
            <a:ext cx="792088" cy="79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588224" y="6369848"/>
            <a:ext cx="2376264" cy="419044"/>
            <a:chOff x="2318486" y="3346361"/>
            <a:chExt cx="2376264" cy="419044"/>
          </a:xfrm>
        </p:grpSpPr>
        <p:sp>
          <p:nvSpPr>
            <p:cNvPr id="4" name="Rectangle 3"/>
            <p:cNvSpPr/>
            <p:nvPr/>
          </p:nvSpPr>
          <p:spPr>
            <a:xfrm>
              <a:off x="2318486" y="3346361"/>
              <a:ext cx="2376264" cy="4190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30" name="Picture 6" descr="Hom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3340" y="3356993"/>
              <a:ext cx="2277690" cy="397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2" name="Picture 8" descr="https://encrypted-tbn1.google.com/images?q=tbn:ANd9GcQUd3xxWb4A2BhzXSM7t3fblRNbS_wm2051mY-pv69v0kQ7EXyz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986257"/>
            <a:ext cx="1008111" cy="7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949280"/>
            <a:ext cx="810193" cy="82280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5733256"/>
            <a:ext cx="3600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48613" y="5733256"/>
            <a:ext cx="36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7544" y="908720"/>
            <a:ext cx="82432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Why and how to implement a R4D framework </a:t>
            </a:r>
          </a:p>
          <a:p>
            <a:pPr algn="ct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for Africa RISING?</a:t>
            </a:r>
            <a:endParaRPr lang="en-GB" sz="3200" b="1" dirty="0">
              <a:solidFill>
                <a:schemeClr val="tx1">
                  <a:lumMod val="50000"/>
                  <a:lumOff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27664" y="3667671"/>
            <a:ext cx="69229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  <a:latin typeface="Garamond" pitchFamily="18" charset="0"/>
              </a:rPr>
              <a:t>introduction to the </a:t>
            </a:r>
            <a:r>
              <a:rPr lang="en-GB" sz="2400" b="1" dirty="0" smtClean="0">
                <a:solidFill>
                  <a:schemeClr val="tx2"/>
                </a:solidFill>
                <a:latin typeface="Garamond" pitchFamily="18" charset="0"/>
              </a:rPr>
              <a:t>workshop for a fast-track project</a:t>
            </a:r>
          </a:p>
          <a:p>
            <a:pPr algn="ctr"/>
            <a:r>
              <a:rPr lang="en-GB" sz="2000" dirty="0" smtClean="0">
                <a:solidFill>
                  <a:schemeClr val="tx2"/>
                </a:solidFill>
                <a:latin typeface="Garamond" pitchFamily="18" charset="0"/>
              </a:rPr>
              <a:t>Addis Ababa, 13-14</a:t>
            </a:r>
            <a:r>
              <a:rPr lang="en-GB" sz="2000" baseline="30000" dirty="0" smtClean="0">
                <a:solidFill>
                  <a:schemeClr val="tx2"/>
                </a:solidFill>
                <a:latin typeface="Garamond" pitchFamily="18" charset="0"/>
              </a:rPr>
              <a:t>th</a:t>
            </a:r>
            <a:r>
              <a:rPr lang="en-GB" sz="2000" dirty="0" smtClean="0">
                <a:solidFill>
                  <a:schemeClr val="tx2"/>
                </a:solidFill>
                <a:latin typeface="Garamond" pitchFamily="18" charset="0"/>
              </a:rPr>
              <a:t> September 2012</a:t>
            </a:r>
            <a:endParaRPr lang="en-GB" sz="2000" dirty="0">
              <a:solidFill>
                <a:schemeClr val="tx2"/>
              </a:solidFill>
              <a:latin typeface="Garamond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115616" y="2348880"/>
            <a:ext cx="72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15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98113" y="4077072"/>
            <a:ext cx="7731808" cy="8333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584608" y="1844824"/>
            <a:ext cx="7731808" cy="22322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0" descr="https://encrypted-tbn0.google.com/images?q=tbn:ANd9GcRe1BbEgjo8651Tj0mBKaohOku1gUXduTpMmdqp7S8YIzA2A3z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741582"/>
            <a:ext cx="958366" cy="111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encrypted-tbn2.google.com/images?q=tbn:ANd9GcTt6_X88TWN7JZEyfdYnAazWJPxH8Y55kjWVKboPA9abfz0Zx2ZM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852460"/>
            <a:ext cx="1368152" cy="40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encrypted-tbn3.google.com/images?q=tbn:ANd9GcQMNKhpKKyihC9w9b0R5zL1marh34BN5lI7Ho0FB1e91QWL6t7pd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949280"/>
            <a:ext cx="792088" cy="79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588224" y="6369848"/>
            <a:ext cx="2376264" cy="419044"/>
            <a:chOff x="2318486" y="3346361"/>
            <a:chExt cx="2376264" cy="419044"/>
          </a:xfrm>
        </p:grpSpPr>
        <p:sp>
          <p:nvSpPr>
            <p:cNvPr id="6" name="Rectangle 5"/>
            <p:cNvSpPr/>
            <p:nvPr/>
          </p:nvSpPr>
          <p:spPr>
            <a:xfrm>
              <a:off x="2318486" y="3346361"/>
              <a:ext cx="2376264" cy="4190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Hom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3340" y="3356993"/>
              <a:ext cx="2277690" cy="397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8" descr="https://encrypted-tbn1.google.com/images?q=tbn:ANd9GcQUd3xxWb4A2BhzXSM7t3fblRNbS_wm2051mY-pv69v0kQ7EXyz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986257"/>
            <a:ext cx="1008111" cy="7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949280"/>
            <a:ext cx="810193" cy="82280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0" y="5733256"/>
            <a:ext cx="3600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548613" y="5733256"/>
            <a:ext cx="36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3568" y="1124744"/>
            <a:ext cx="76328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Objectives: </a:t>
            </a:r>
          </a:p>
          <a:p>
            <a:endParaRPr lang="en-GB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Garamond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Garamond" pitchFamily="18" charset="0"/>
              </a:rPr>
              <a:t>Share and discuss a methodological approach </a:t>
            </a:r>
            <a:r>
              <a:rPr lang="en-GB" sz="2400" dirty="0" smtClean="0">
                <a:latin typeface="Garamond" pitchFamily="18" charset="0"/>
              </a:rPr>
              <a:t>for demand-driven R4D </a:t>
            </a:r>
            <a:r>
              <a:rPr lang="en-GB" sz="2400" dirty="0">
                <a:latin typeface="Garamond" pitchFamily="18" charset="0"/>
              </a:rPr>
              <a:t>within the context of the </a:t>
            </a:r>
            <a:r>
              <a:rPr lang="en-GB" sz="2400" dirty="0" smtClean="0">
                <a:latin typeface="Garamond" pitchFamily="18" charset="0"/>
              </a:rPr>
              <a:t>Africa RISING</a:t>
            </a:r>
            <a:r>
              <a:rPr lang="en-GB" sz="2400" dirty="0">
                <a:latin typeface="Garamond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Garamond" pitchFamily="18" charset="0"/>
              </a:rPr>
              <a:t>Identify and discuss major issues of the approach with a larger R&amp;D community.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Garamond" pitchFamily="18" charset="0"/>
              </a:rPr>
              <a:t>Find ways forward to tackle these issues based on the knowledge and experiences of this larger community.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Garamond" pitchFamily="18" charset="0"/>
              </a:rPr>
              <a:t>Reformulate the proposed approach in the light of the discussions</a:t>
            </a:r>
            <a:r>
              <a:rPr lang="en-GB" sz="2400" dirty="0" smtClean="0">
                <a:latin typeface="Garamond" pitchFamily="18" charset="0"/>
              </a:rPr>
              <a:t>.</a:t>
            </a:r>
            <a:endParaRPr lang="en-GB" sz="2400" dirty="0">
              <a:latin typeface="Garamond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2280" y="1260049"/>
            <a:ext cx="122413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DAY1</a:t>
            </a:r>
            <a:endParaRPr lang="en-GB" sz="2400" dirty="0">
              <a:latin typeface="Garamon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2280" y="4925346"/>
            <a:ext cx="122413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DAY2</a:t>
            </a:r>
            <a:endParaRPr lang="en-GB" sz="2400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50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encrypted-tbn0.google.com/images?q=tbn:ANd9GcRe1BbEgjo8651Tj0mBKaohOku1gUXduTpMmdqp7S8YIzA2A3z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741582"/>
            <a:ext cx="958366" cy="111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encrypted-tbn2.google.com/images?q=tbn:ANd9GcTt6_X88TWN7JZEyfdYnAazWJPxH8Y55kjWVKboPA9abfz0Zx2ZM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852460"/>
            <a:ext cx="1368152" cy="40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encrypted-tbn3.google.com/images?q=tbn:ANd9GcQMNKhpKKyihC9w9b0R5zL1marh34BN5lI7Ho0FB1e91QWL6t7pd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949280"/>
            <a:ext cx="792088" cy="79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588224" y="6369848"/>
            <a:ext cx="2376264" cy="419044"/>
            <a:chOff x="2318486" y="3346361"/>
            <a:chExt cx="2376264" cy="419044"/>
          </a:xfrm>
        </p:grpSpPr>
        <p:sp>
          <p:nvSpPr>
            <p:cNvPr id="6" name="Rectangle 5"/>
            <p:cNvSpPr/>
            <p:nvPr/>
          </p:nvSpPr>
          <p:spPr>
            <a:xfrm>
              <a:off x="2318486" y="3346361"/>
              <a:ext cx="2376264" cy="4190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Hom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3340" y="3356993"/>
              <a:ext cx="2277690" cy="397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8" descr="https://encrypted-tbn1.google.com/images?q=tbn:ANd9GcQUd3xxWb4A2BhzXSM7t3fblRNbS_wm2051mY-pv69v0kQ7EXyz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986257"/>
            <a:ext cx="1008111" cy="7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949280"/>
            <a:ext cx="810193" cy="82280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0" y="5733256"/>
            <a:ext cx="3600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548613" y="5733256"/>
            <a:ext cx="36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83768" y="404664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Programme – workshop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5839" y="1052736"/>
            <a:ext cx="46202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  <a:latin typeface="Garamond" pitchFamily="18" charset="0"/>
              </a:rPr>
              <a:t>Day1</a:t>
            </a:r>
          </a:p>
          <a:p>
            <a:r>
              <a:rPr lang="en-GB" sz="2400" b="1" dirty="0" smtClean="0">
                <a:latin typeface="Garamond" pitchFamily="18" charset="0"/>
              </a:rPr>
              <a:t>morning (½): general information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Africa RISING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System approaches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Participatory approaches</a:t>
            </a:r>
          </a:p>
          <a:p>
            <a:r>
              <a:rPr lang="en-GB" sz="2400" b="1" dirty="0">
                <a:latin typeface="Garamond" pitchFamily="18" charset="0"/>
              </a:rPr>
              <a:t>morning (½): </a:t>
            </a:r>
            <a:r>
              <a:rPr lang="en-GB" sz="2400" b="1" dirty="0" smtClean="0">
                <a:latin typeface="Garamond" pitchFamily="18" charset="0"/>
              </a:rPr>
              <a:t>proposed approach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Concepts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Implementation</a:t>
            </a:r>
            <a:r>
              <a:rPr lang="en-GB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 </a:t>
            </a:r>
          </a:p>
          <a:p>
            <a:r>
              <a:rPr lang="en-GB" sz="2400" b="1" dirty="0" smtClean="0">
                <a:latin typeface="Garamond" pitchFamily="18" charset="0"/>
              </a:rPr>
              <a:t>afternoon: discussion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Emerging issues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Major options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Wrap-up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68144" y="1052736"/>
            <a:ext cx="29934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  <a:latin typeface="Garamond" pitchFamily="18" charset="0"/>
              </a:rPr>
              <a:t>Day2</a:t>
            </a:r>
          </a:p>
          <a:p>
            <a:r>
              <a:rPr lang="en-GB" sz="2400" b="1" dirty="0" smtClean="0">
                <a:latin typeface="Garamond" pitchFamily="18" charset="0"/>
              </a:rPr>
              <a:t>morning: write-shop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Recap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Details  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Write-shop</a:t>
            </a:r>
          </a:p>
          <a:p>
            <a:r>
              <a:rPr lang="en-GB" sz="2400" b="1" dirty="0" smtClean="0">
                <a:latin typeface="Garamond" pitchFamily="18" charset="0"/>
              </a:rPr>
              <a:t>afternoon: discussion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Emerging issues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Reflections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Next steps</a:t>
            </a:r>
            <a:endParaRPr lang="en-GB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Garamond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411760" y="1124744"/>
            <a:ext cx="432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133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dvalbuena</dc:creator>
  <cp:lastModifiedBy>dvalbuena</cp:lastModifiedBy>
  <cp:revision>14</cp:revision>
  <dcterms:created xsi:type="dcterms:W3CDTF">2012-09-12T11:27:41Z</dcterms:created>
  <dcterms:modified xsi:type="dcterms:W3CDTF">2012-09-12T18:39:03Z</dcterms:modified>
</cp:coreProperties>
</file>